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Alexandria" panose="020B0604020202020204" charset="-78"/>
      <p:regular r:id="rId9"/>
    </p:embeddedFont>
    <p:embeddedFont>
      <p:font typeface="Nobile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51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62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RetailInsight 360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45788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Transforming Fragmented Data into Strategic Intelligence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94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end-to-end analytics pipeline that bridges the gap between raw retail data and actionable customer engagement, enabling real-time business optimization across stores, inventory, and loyalty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118"/>
            <a:ext cx="5973128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Business Challenge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1615559"/>
            <a:ext cx="13194268" cy="57765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47257" y="4001667"/>
            <a:ext cx="1547474" cy="1438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Current State Challenges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075948" y="4181513"/>
            <a:ext cx="1547474" cy="1079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RetailInsight 360 Solutions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774636" y="6134440"/>
            <a:ext cx="2813589" cy="575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Disconnected customer touchpoints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0291" y="6245345"/>
            <a:ext cx="354296" cy="3542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23480" y="2700582"/>
            <a:ext cx="2877534" cy="575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Missed revenue opportunities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8484" y="2783311"/>
            <a:ext cx="358693" cy="3586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08431" y="6108862"/>
            <a:ext cx="2800800" cy="575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Fragmented transaction records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9506" y="6270323"/>
            <a:ext cx="354297" cy="35429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44486" y="2700582"/>
            <a:ext cx="2877535" cy="575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High-volume data, quality issues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45744" y="2785509"/>
            <a:ext cx="354297" cy="3542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8066" y="7405061"/>
            <a:ext cx="1319426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RetailInsight 360 establishes a comprehensive data lifecycle from ingestion to strategic action, transforming how retailers protect revenue, reward loyalty, and optimize operations.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7D3DA-8E87-85A9-DB6A-321813A7BFB6}"/>
              </a:ext>
            </a:extLst>
          </p:cNvPr>
          <p:cNvSpPr/>
          <p:nvPr/>
        </p:nvSpPr>
        <p:spPr>
          <a:xfrm>
            <a:off x="12887661" y="7802403"/>
            <a:ext cx="1624405" cy="2443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4722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7221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61618" y="441246"/>
            <a:ext cx="7246977" cy="50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Six Use Cases Driving Business Value</a:t>
            </a:r>
            <a:endParaRPr lang="en-US" sz="3150" dirty="0"/>
          </a:p>
        </p:txBody>
      </p:sp>
      <p:sp>
        <p:nvSpPr>
          <p:cNvPr id="5" name="Shape 2"/>
          <p:cNvSpPr/>
          <p:nvPr/>
        </p:nvSpPr>
        <p:spPr>
          <a:xfrm>
            <a:off x="561618" y="1183362"/>
            <a:ext cx="13507164" cy="970121"/>
          </a:xfrm>
          <a:prstGeom prst="roundRect">
            <a:avLst>
              <a:gd name="adj" fmla="val 694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84478" y="1206222"/>
            <a:ext cx="641866" cy="924401"/>
          </a:xfrm>
          <a:prstGeom prst="roundRect">
            <a:avLst>
              <a:gd name="adj" fmla="val 6227"/>
            </a:avLst>
          </a:prstGeom>
          <a:solidFill>
            <a:srgbClr val="D2DDF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1288" y="1548051"/>
            <a:ext cx="240625" cy="2406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6721" y="1366599"/>
            <a:ext cx="2036921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Quality Control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386721" y="1713548"/>
            <a:ext cx="124988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validation filtering erroneous transactions to ensure 100% financial reporting accuracy and regulatory compliance.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561618" y="2313861"/>
            <a:ext cx="13507164" cy="970121"/>
          </a:xfrm>
          <a:prstGeom prst="roundRect">
            <a:avLst>
              <a:gd name="adj" fmla="val 694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84478" y="2336721"/>
            <a:ext cx="641866" cy="924401"/>
          </a:xfrm>
          <a:prstGeom prst="roundRect">
            <a:avLst>
              <a:gd name="adj" fmla="val 6227"/>
            </a:avLst>
          </a:prstGeom>
          <a:solidFill>
            <a:srgbClr val="D2DDF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288" y="2678549"/>
            <a:ext cx="240625" cy="2406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86721" y="2497098"/>
            <a:ext cx="2005846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Promotion Analysis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386721" y="2844046"/>
            <a:ext cx="124988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Category-level sales lift measurement identifying high-ROI marketing strategies and campaign effectiveness.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561618" y="3444359"/>
            <a:ext cx="13507164" cy="970121"/>
          </a:xfrm>
          <a:prstGeom prst="roundRect">
            <a:avLst>
              <a:gd name="adj" fmla="val 694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584478" y="3467219"/>
            <a:ext cx="641866" cy="924401"/>
          </a:xfrm>
          <a:prstGeom prst="roundRect">
            <a:avLst>
              <a:gd name="adj" fmla="val 6227"/>
            </a:avLst>
          </a:prstGeom>
          <a:solidFill>
            <a:srgbClr val="D2DDF9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288" y="3809047"/>
            <a:ext cx="240625" cy="2406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86721" y="3627596"/>
            <a:ext cx="2037159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Loyalty Point Engine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386721" y="3974544"/>
            <a:ext cx="124988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Accurate reward point calculations that increase customer lifetime value and drive repeat purchases.</a:t>
            </a:r>
            <a:endParaRPr lang="en-US" sz="1250" dirty="0"/>
          </a:p>
        </p:txBody>
      </p:sp>
      <p:sp>
        <p:nvSpPr>
          <p:cNvPr id="20" name="Shape 14"/>
          <p:cNvSpPr/>
          <p:nvPr/>
        </p:nvSpPr>
        <p:spPr>
          <a:xfrm>
            <a:off x="561618" y="4574858"/>
            <a:ext cx="13507164" cy="970121"/>
          </a:xfrm>
          <a:prstGeom prst="roundRect">
            <a:avLst>
              <a:gd name="adj" fmla="val 694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584478" y="4597718"/>
            <a:ext cx="641866" cy="924401"/>
          </a:xfrm>
          <a:prstGeom prst="roundRect">
            <a:avLst>
              <a:gd name="adj" fmla="val 6227"/>
            </a:avLst>
          </a:prstGeom>
          <a:solidFill>
            <a:srgbClr val="D2DDF9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288" y="4939546"/>
            <a:ext cx="240625" cy="2406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386721" y="4758095"/>
            <a:ext cx="2457569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Segmentation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1386721" y="5105043"/>
            <a:ext cx="124988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RFM-based identification of high-value and at-risk customer groups enabling personalized retention strategies.</a:t>
            </a:r>
            <a:endParaRPr lang="en-US" sz="1250" dirty="0"/>
          </a:p>
        </p:txBody>
      </p:sp>
      <p:sp>
        <p:nvSpPr>
          <p:cNvPr id="25" name="Shape 18"/>
          <p:cNvSpPr/>
          <p:nvPr/>
        </p:nvSpPr>
        <p:spPr>
          <a:xfrm>
            <a:off x="561618" y="5705356"/>
            <a:ext cx="13507164" cy="970121"/>
          </a:xfrm>
          <a:prstGeom prst="roundRect">
            <a:avLst>
              <a:gd name="adj" fmla="val 694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26" name="Shape 19"/>
          <p:cNvSpPr/>
          <p:nvPr/>
        </p:nvSpPr>
        <p:spPr>
          <a:xfrm>
            <a:off x="584478" y="5728216"/>
            <a:ext cx="641866" cy="924401"/>
          </a:xfrm>
          <a:prstGeom prst="roundRect">
            <a:avLst>
              <a:gd name="adj" fmla="val 6227"/>
            </a:avLst>
          </a:prstGeom>
          <a:solidFill>
            <a:srgbClr val="D2DDF9"/>
          </a:solidFill>
          <a:ln/>
        </p:spPr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288" y="6070044"/>
            <a:ext cx="240625" cy="240625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386721" y="5888593"/>
            <a:ext cx="2298859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Notifications</a:t>
            </a:r>
            <a:endParaRPr lang="en-US" sz="1550" dirty="0"/>
          </a:p>
        </p:txBody>
      </p:sp>
      <p:sp>
        <p:nvSpPr>
          <p:cNvPr id="29" name="Text 21"/>
          <p:cNvSpPr/>
          <p:nvPr/>
        </p:nvSpPr>
        <p:spPr>
          <a:xfrm>
            <a:off x="1386721" y="6235541"/>
            <a:ext cx="124988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email communications closing the engagement loop by sharing earned value with customers.</a:t>
            </a:r>
            <a:endParaRPr lang="en-US" sz="1250" dirty="0"/>
          </a:p>
        </p:txBody>
      </p:sp>
      <p:sp>
        <p:nvSpPr>
          <p:cNvPr id="30" name="Shape 22"/>
          <p:cNvSpPr/>
          <p:nvPr/>
        </p:nvSpPr>
        <p:spPr>
          <a:xfrm>
            <a:off x="561618" y="6835854"/>
            <a:ext cx="13507164" cy="970121"/>
          </a:xfrm>
          <a:prstGeom prst="roundRect">
            <a:avLst>
              <a:gd name="adj" fmla="val 6948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31" name="Shape 23"/>
          <p:cNvSpPr/>
          <p:nvPr/>
        </p:nvSpPr>
        <p:spPr>
          <a:xfrm>
            <a:off x="584478" y="6858714"/>
            <a:ext cx="641866" cy="924401"/>
          </a:xfrm>
          <a:prstGeom prst="roundRect">
            <a:avLst>
              <a:gd name="adj" fmla="val 6227"/>
            </a:avLst>
          </a:prstGeom>
          <a:solidFill>
            <a:srgbClr val="D2DDF9"/>
          </a:solidFill>
          <a:ln/>
        </p:spPr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288" y="7200543"/>
            <a:ext cx="240625" cy="240625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1386721" y="7019092"/>
            <a:ext cx="2104311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Correlation</a:t>
            </a:r>
            <a:endParaRPr lang="en-US" sz="1550" dirty="0"/>
          </a:p>
        </p:txBody>
      </p:sp>
      <p:sp>
        <p:nvSpPr>
          <p:cNvPr id="34" name="Text 25"/>
          <p:cNvSpPr/>
          <p:nvPr/>
        </p:nvSpPr>
        <p:spPr>
          <a:xfrm>
            <a:off x="1386721" y="7366040"/>
            <a:ext cx="124988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Lost sales estimation optimizing supply chain decisions and preventing stockout-related revenue leakage.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774" y="706279"/>
            <a:ext cx="7676793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Technical Architecture Overview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74" y="1590080"/>
            <a:ext cx="955477" cy="14068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5346" y="1781175"/>
            <a:ext cx="241899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Ingestion Layer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15346" y="2194322"/>
            <a:ext cx="6659880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High-volume transaction data enters the system from multiple retail touchpoints and channels.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74" y="2996922"/>
            <a:ext cx="955477" cy="17125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5346" y="3188018"/>
            <a:ext cx="380047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Quality Validation (data_gen.py)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15346" y="3601164"/>
            <a:ext cx="6659880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filtering segregates clean data from anomalies. Records with negative amounts or missing customer IDs route to Quarantine tables for audit.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74" y="4709517"/>
            <a:ext cx="955477" cy="14068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5346" y="4900613"/>
            <a:ext cx="345555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Analytics Engine (analysis.py)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15346" y="5313759"/>
            <a:ext cx="6659880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Implements loyalty calculations, RFM segmentation, and inventory correlation algorithms to generate actionable insights.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74" y="6116360"/>
            <a:ext cx="955477" cy="140684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5346" y="6307455"/>
            <a:ext cx="341471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Intelligence Output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15346" y="6720602"/>
            <a:ext cx="6659880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Clean, enriched data flows to dashboards, reports, and customer engagement systems for real-time decision-making.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54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708" y="3105626"/>
            <a:ext cx="6790492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Analytics Components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708" y="4251008"/>
            <a:ext cx="3102888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Loyalty Point Engine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2708" y="4836319"/>
            <a:ext cx="635412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 Rule: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Customers earn 1 point per dollar spent on every transaction.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2708" y="5671066"/>
            <a:ext cx="635412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Bonus Incentive: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Transactions exceeding $100 receive an additional 50-point reward to drive larger basket sizes.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2708" y="6580227"/>
            <a:ext cx="6354128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08" y="6580227"/>
            <a:ext cx="6354128" cy="8315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71184" y="4251008"/>
            <a:ext cx="4280178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Leakage Calculator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7571184" y="4836319"/>
            <a:ext cx="635412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Correlates top-selling products with store inventory to quantify lost sales opportunities from stockouts.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571184" y="5745480"/>
            <a:ext cx="635412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84" y="5745480"/>
            <a:ext cx="6354128" cy="35540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71184" y="6358533"/>
            <a:ext cx="635412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Where average daily sales, days out-of-stock, and unit price determine potential revenue impact.</a:t>
            </a:r>
            <a:endParaRPr lang="en-US" sz="1600" dirty="0"/>
          </a:p>
        </p:txBody>
      </p:sp>
      <p:sp>
        <p:nvSpPr>
          <p:cNvPr id="14" name="Rectangle 13" descr="page 5">
            <a:extLst>
              <a:ext uri="{FF2B5EF4-FFF2-40B4-BE49-F238E27FC236}">
                <a16:creationId xmlns:a16="http://schemas.microsoft.com/office/drawing/2014/main" id="{07927752-7314-E902-EE49-31F12A7EBB03}"/>
              </a:ext>
            </a:extLst>
          </p:cNvPr>
          <p:cNvSpPr/>
          <p:nvPr/>
        </p:nvSpPr>
        <p:spPr>
          <a:xfrm>
            <a:off x="12780085" y="7767021"/>
            <a:ext cx="1731981" cy="3554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271" y="503753"/>
            <a:ext cx="5938480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Impact &amp; Results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1271" y="1351002"/>
            <a:ext cx="3839170" cy="2389823"/>
          </a:xfrm>
          <a:prstGeom prst="roundRect">
            <a:avLst>
              <a:gd name="adj" fmla="val 3220"/>
            </a:avLst>
          </a:prstGeom>
          <a:solidFill>
            <a:srgbClr val="D2DDF9"/>
          </a:solidFill>
          <a:ln w="7620">
            <a:solidFill>
              <a:srgbClr val="1B54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32009" y="1541740"/>
            <a:ext cx="549593" cy="549593"/>
          </a:xfrm>
          <a:prstGeom prst="roundRect">
            <a:avLst>
              <a:gd name="adj" fmla="val 16636103"/>
            </a:avLst>
          </a:prstGeom>
          <a:solidFill>
            <a:srgbClr val="1B54D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099" y="1692831"/>
            <a:ext cx="247293" cy="2472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2009" y="2274451"/>
            <a:ext cx="267331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Integrity Achieved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32009" y="2670691"/>
            <a:ext cx="34576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100% financial reporting accuracy through automated quality validation and quarantine workflows.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4663559" y="1351002"/>
            <a:ext cx="3839170" cy="2389823"/>
          </a:xfrm>
          <a:prstGeom prst="roundRect">
            <a:avLst>
              <a:gd name="adj" fmla="val 3220"/>
            </a:avLst>
          </a:prstGeom>
          <a:solidFill>
            <a:srgbClr val="D2DDF9"/>
          </a:solidFill>
          <a:ln w="7620">
            <a:solidFill>
              <a:srgbClr val="1B54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54297" y="1541740"/>
            <a:ext cx="549593" cy="549593"/>
          </a:xfrm>
          <a:prstGeom prst="roundRect">
            <a:avLst>
              <a:gd name="adj" fmla="val 16636103"/>
            </a:avLst>
          </a:prstGeom>
          <a:solidFill>
            <a:srgbClr val="1B54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5388" y="1692831"/>
            <a:ext cx="247293" cy="2472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54297" y="2274451"/>
            <a:ext cx="2659380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Engagement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4854297" y="2670691"/>
            <a:ext cx="34576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Closed-loop communications via automated email notifications sharing earned loyalty value.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41271" y="3923943"/>
            <a:ext cx="7861459" cy="2096691"/>
          </a:xfrm>
          <a:prstGeom prst="roundRect">
            <a:avLst>
              <a:gd name="adj" fmla="val 3670"/>
            </a:avLst>
          </a:prstGeom>
          <a:solidFill>
            <a:srgbClr val="D2DDF9"/>
          </a:solidFill>
          <a:ln w="7620">
            <a:solidFill>
              <a:srgbClr val="1B54D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32009" y="4114681"/>
            <a:ext cx="549593" cy="549593"/>
          </a:xfrm>
          <a:prstGeom prst="roundRect">
            <a:avLst>
              <a:gd name="adj" fmla="val 16636103"/>
            </a:avLst>
          </a:prstGeom>
          <a:solidFill>
            <a:srgbClr val="1B54D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099" y="4265771"/>
            <a:ext cx="247293" cy="24729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2009" y="4847392"/>
            <a:ext cx="229028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Protection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32009" y="5243632"/>
            <a:ext cx="7479983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inventory optimization preventing stockout losses and maximizing sales potential.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41271" y="6318257"/>
            <a:ext cx="7861459" cy="30480"/>
          </a:xfrm>
          <a:prstGeom prst="rect">
            <a:avLst/>
          </a:prstGeom>
          <a:solidFill>
            <a:srgbClr val="404155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641271" y="6554748"/>
            <a:ext cx="7861459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RetailInsight 360 successfully bridges raw data and strategic action, empowering stakeholders to protect revenue, reward loyalty, and optimize operations in real-time. The automated system eliminates manual processes while delivering sophisticated analytics that drive measurable business outcomes.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448</Words>
  <Application>Microsoft Office PowerPoint</Application>
  <PresentationFormat>Custom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Alexandria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Ramapati Singh</cp:lastModifiedBy>
  <cp:revision>2</cp:revision>
  <dcterms:created xsi:type="dcterms:W3CDTF">2025-12-19T07:37:30Z</dcterms:created>
  <dcterms:modified xsi:type="dcterms:W3CDTF">2025-12-19T07:43:22Z</dcterms:modified>
</cp:coreProperties>
</file>